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258" r:id="rId2"/>
    <p:sldId id="262" r:id="rId3"/>
    <p:sldId id="257" r:id="rId4"/>
    <p:sldId id="312" r:id="rId5"/>
    <p:sldId id="264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35CC99F-60B4-274D-A315-8D9393F8ACEB}">
          <p14:sldIdLst>
            <p14:sldId id="258"/>
            <p14:sldId id="262"/>
            <p14:sldId id="257"/>
            <p14:sldId id="312"/>
            <p14:sldId id="26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4E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25782"/>
    <p:restoredTop sz="94681"/>
  </p:normalViewPr>
  <p:slideViewPr>
    <p:cSldViewPr snapToGrid="0" snapToObjects="1">
      <p:cViewPr>
        <p:scale>
          <a:sx n="100" d="100"/>
          <a:sy n="100" d="100"/>
        </p:scale>
        <p:origin x="1024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71EA6AA-DD4D-D644-92C8-8CF9CB9328D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DA7295-5CB6-5646-9E67-4EC9E0B6564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 dirty="0"/>
              <a:t>11/21/19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703B70-03B1-C746-A943-9D78EAEE380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19D78D-DCF9-FF42-B7F1-D3539E39837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0F3494-6AA6-B24D-AAFF-D76C3A83FD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007250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 dirty="0"/>
              <a:t>11/21/19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856F6F-1E12-5E45-8BDC-AB2A649F2A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788573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26B74-164D-FE43-98E8-EAA633A415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128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3621C9-3A05-0245-9A56-2F9F0F8607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925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06B844-4A83-F84E-B7E9-BCAD7E2FD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8885EE-2B3F-E843-B491-5ED6C9A36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5AD4B-D2B8-DB47-A525-4AFCC6DA2D6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61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01F48-F7FE-3245-9A48-D4F4A5518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E4301E-50D7-BD4A-8A93-2A8F6604B1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297D28-2158-7D41-B825-4CCD3ED23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9B9A1C-92E4-6A41-8BD6-9B3AC4DE8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5AD4B-D2B8-DB47-A525-4AFCC6DA2D6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17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CE2114-1C1A-3844-A6D1-EC86EBC8FB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066799"/>
            <a:ext cx="2628900" cy="5110163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77D322-ACE6-F240-92BE-7A0580D09F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066799"/>
            <a:ext cx="7734300" cy="511016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6BE24F-4F23-9F40-8480-2983BEEA1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4C4DF-E46D-D64D-A3D8-ECA4D0873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5AD4B-D2B8-DB47-A525-4AFCC6DA2D6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13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34385-5ABF-AB41-BCCE-6D5E8E7FC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0" y="0"/>
            <a:ext cx="7464552" cy="10541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FC5640-E814-C64C-9579-EDB464E951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74692E-CFB6-024A-97D4-0DEA34004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EE0AB8-0653-584F-B9F7-8E84868DA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fld id="{8CF5AD4B-D2B8-DB47-A525-4AFCC6DA2D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06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5A904-32FD-F946-8460-BD823097A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3DE1D8-0882-D941-B528-BB5CDFAE1A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80BDEE-6B50-5F4D-833C-3198BDFD2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2A1ADB-1A28-AA48-9B8D-1E05ACF57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5AD4B-D2B8-DB47-A525-4AFCC6DA2D6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64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D2B6A-EF55-CE4F-A429-1A8BE5161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A66C07-2686-6546-B954-B3DA9ECFFA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68F622-A07E-6245-BBDA-830662B755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786142-E0A7-CA46-8B22-D329818F6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F449D7-B227-FB46-BD9B-56B308370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5AD4B-D2B8-DB47-A525-4AFCC6DA2D6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51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4D658-A0CA-FE4F-8FEA-F2D40B6E7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92200"/>
            <a:ext cx="10517188" cy="598488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BA79C7-B08D-914B-8A12-308D863144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A049E3-1B1A-E843-9A70-4A9E7CC6CE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20620D-B7EC-1644-BAA5-E2D5C52138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F24681-CDCE-AB4B-B343-4ED590F055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36800F-E58C-D14B-BBB7-F4928635B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E72883-E93D-F047-953D-218B7263A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5AD4B-D2B8-DB47-A525-4AFCC6DA2D6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84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1E1AA-4848-0547-837A-D6F25297C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CE2CF2-F99F-244B-A8BE-235AA90FC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2AC26D-D658-784C-A755-C3293F0AC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5AD4B-D2B8-DB47-A525-4AFCC6DA2D6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29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DABADD-BD17-D740-A4D0-51370F872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090C5A-9C9D-974E-9E24-BF3E93B8A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5AD4B-D2B8-DB47-A525-4AFCC6DA2D6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7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E56D4-62E3-9645-B51D-D02C90F9A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6" y="1239043"/>
            <a:ext cx="3932237" cy="106203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405C80-27C0-2147-BA75-1CA83ECAD5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7788" y="123904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CB8ACF-717B-FD43-91AA-8A5EE1F3A9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7" y="230108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3CF3D5-DDCF-124C-B0F9-BF42499BD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AF842E-115D-F548-9CA1-028A7B8A8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5AD4B-D2B8-DB47-A525-4AFCC6DA2D6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76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3FB1E-3CA7-F04A-B7F2-EC65371FA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77924"/>
            <a:ext cx="3932237" cy="106997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2F31BB-8716-3B47-8900-91DD22CA1C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177925"/>
            <a:ext cx="6172200" cy="48815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8932C0-0344-E942-AA00-990322E7A4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479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30C62C-D19A-2841-9F65-A3BCBEA2C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DC252D-F29A-E945-8169-9A9CCD6AF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5AD4B-D2B8-DB47-A525-4AFCC6DA2D6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04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fade/>
      </p:transition>
    </mc:Choice>
    <mc:Fallback xmlns="">
      <p:transition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FC005D4C-44C9-574D-B30E-432717742FFD}"/>
              </a:ext>
            </a:extLst>
          </p:cNvPr>
          <p:cNvSpPr/>
          <p:nvPr userDrawn="1"/>
        </p:nvSpPr>
        <p:spPr>
          <a:xfrm>
            <a:off x="0" y="-2337"/>
            <a:ext cx="12192000" cy="1005840"/>
          </a:xfrm>
          <a:prstGeom prst="rect">
            <a:avLst/>
          </a:prstGeom>
          <a:solidFill>
            <a:srgbClr val="034E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4862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1660CD-A23C-0B42-9131-D9D834732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3100" y="0"/>
            <a:ext cx="7413699" cy="1052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9E819A-FD26-DF4B-BBAA-7F2EC611F9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424" y="1825625"/>
            <a:ext cx="1086937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FBD2DA-6214-9940-9CDD-24820238E0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48634" y="6412526"/>
            <a:ext cx="42532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D67C6C-968C-E947-8708-F8BAD6D82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4302" y="6412527"/>
            <a:ext cx="5859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Helvetica" pitchFamily="2" charset="0"/>
              </a:defRPr>
            </a:lvl1pPr>
          </a:lstStyle>
          <a:p>
            <a:fld id="{8CF5AD4B-D2B8-DB47-A525-4AFCC6DA2D6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0AE43F2-1C4E-0742-9F4E-BCEFEF9779C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8782" y="58421"/>
            <a:ext cx="3657600" cy="877185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8FF9FC8-4EC8-5E4B-91AD-06406D44C466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-1476632" y="30540960"/>
            <a:ext cx="45367832" cy="0"/>
          </a:xfrm>
          <a:prstGeom prst="line">
            <a:avLst/>
          </a:prstGeom>
          <a:solidFill>
            <a:schemeClr val="accent1"/>
          </a:solidFill>
          <a:ln w="508000" cap="flat" cmpd="sng" algn="ctr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13F5E06-42D2-BD4B-B15D-E65718BBAF5B}"/>
              </a:ext>
            </a:extLst>
          </p:cNvPr>
          <p:cNvCxnSpPr>
            <a:cxnSpLocks/>
          </p:cNvCxnSpPr>
          <p:nvPr userDrawn="1"/>
        </p:nvCxnSpPr>
        <p:spPr>
          <a:xfrm>
            <a:off x="0" y="6334384"/>
            <a:ext cx="12192000" cy="0"/>
          </a:xfrm>
          <a:prstGeom prst="line">
            <a:avLst/>
          </a:prstGeom>
          <a:ln w="508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050686BF-6B97-AF40-B49D-95BD48FDA142}"/>
              </a:ext>
            </a:extLst>
          </p:cNvPr>
          <p:cNvSpPr txBox="1"/>
          <p:nvPr userDrawn="1"/>
        </p:nvSpPr>
        <p:spPr>
          <a:xfrm>
            <a:off x="84182" y="6425812"/>
            <a:ext cx="51660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>
                <a:solidFill>
                  <a:srgbClr val="034EA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b="0" baseline="30000" dirty="0">
                <a:solidFill>
                  <a:srgbClr val="034EA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sz="1600" b="0" dirty="0">
                <a:solidFill>
                  <a:srgbClr val="034EA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Annual AMPT Symposium ● January 22, 2021</a:t>
            </a:r>
            <a:endParaRPr lang="en-US" sz="1600" b="0" dirty="0">
              <a:latin typeface="Helvetica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283FB34-2AE9-DD45-9169-CDB105FE3C5A}"/>
              </a:ext>
            </a:extLst>
          </p:cNvPr>
          <p:cNvSpPr txBox="1"/>
          <p:nvPr userDrawn="1"/>
        </p:nvSpPr>
        <p:spPr>
          <a:xfrm>
            <a:off x="9702802" y="6412527"/>
            <a:ext cx="1841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spc="100" baseline="0" dirty="0">
                <a:solidFill>
                  <a:srgbClr val="034EA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ampt.rice.edu</a:t>
            </a:r>
            <a:endParaRPr lang="en-US" sz="1800" b="1" spc="100" baseline="0" dirty="0">
              <a:latin typeface="Helvetica" pitchFamily="2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B2AE27F-C9BA-194C-A5E0-74A013D46A50}"/>
              </a:ext>
            </a:extLst>
          </p:cNvPr>
          <p:cNvCxnSpPr>
            <a:cxnSpLocks/>
          </p:cNvCxnSpPr>
          <p:nvPr userDrawn="1"/>
        </p:nvCxnSpPr>
        <p:spPr>
          <a:xfrm>
            <a:off x="0" y="1003503"/>
            <a:ext cx="12192000" cy="31432"/>
          </a:xfrm>
          <a:prstGeom prst="line">
            <a:avLst/>
          </a:prstGeom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1301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250" advClick="0">
        <p:fade/>
      </p:transition>
    </mc:Choice>
    <mc:Fallback xmlns="">
      <p:transition advClick="0">
        <p:fade/>
      </p:transition>
    </mc:Fallback>
  </mc:AlternateContent>
  <p:hf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bg1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89D20B-E90C-C84C-984E-3B9E7092F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5AD4B-D2B8-DB47-A525-4AFCC6DA2D68}" type="slidenum">
              <a:rPr lang="en-US" smtClean="0"/>
              <a:t>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E368CA-8BBB-B04A-AA35-1E56328C23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29" b="19251"/>
          <a:stretch/>
        </p:blipFill>
        <p:spPr>
          <a:xfrm>
            <a:off x="570014" y="1371508"/>
            <a:ext cx="11042175" cy="482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0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BBDE17-2C22-CF4D-88AB-5AF28871D5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377539"/>
            <a:ext cx="10515600" cy="760020"/>
          </a:xfrm>
        </p:spPr>
        <p:txBody>
          <a:bodyPr>
            <a:noAutofit/>
          </a:bodyPr>
          <a:lstStyle/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600" dirty="0">
                <a:solidFill>
                  <a:srgbClr val="034EA0"/>
                </a:solidFill>
                <a:latin typeface="Helvetica" pitchFamily="2" charset="0"/>
              </a:rPr>
              <a:t>AMPT Center quick overview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8B33AB9A-688A-374E-888B-F865E63FF52B}"/>
              </a:ext>
            </a:extLst>
          </p:cNvPr>
          <p:cNvSpPr txBox="1">
            <a:spLocks/>
          </p:cNvSpPr>
          <p:nvPr/>
        </p:nvSpPr>
        <p:spPr>
          <a:xfrm>
            <a:off x="1225621" y="2044116"/>
            <a:ext cx="9016983" cy="40992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19075">
              <a:lnSpc>
                <a:spcPct val="114000"/>
              </a:lnSpc>
              <a:spcBef>
                <a:spcPts val="1200"/>
              </a:spcBef>
            </a:pPr>
            <a:r>
              <a:rPr lang="en-US" sz="2000" cap="all" dirty="0">
                <a:solidFill>
                  <a:srgbClr val="034EA0"/>
                </a:solidFill>
                <a:latin typeface="Helvetica" pitchFamily="2" charset="0"/>
              </a:rPr>
              <a:t>Launched</a:t>
            </a:r>
            <a:r>
              <a:rPr lang="en-US" sz="2000" cap="all" dirty="0">
                <a:latin typeface="Helvetica" pitchFamily="2" charset="0"/>
              </a:rPr>
              <a:t> </a:t>
            </a:r>
            <a:r>
              <a:rPr lang="en-US" sz="2000" dirty="0">
                <a:latin typeface="Helvetica" pitchFamily="2" charset="0"/>
              </a:rPr>
              <a:t>in August 2019 with Inaugural AMPT Symposium – over 20 companies represented</a:t>
            </a:r>
          </a:p>
          <a:p>
            <a:pPr indent="-219075">
              <a:lnSpc>
                <a:spcPct val="114000"/>
              </a:lnSpc>
              <a:spcBef>
                <a:spcPts val="1200"/>
              </a:spcBef>
            </a:pPr>
            <a:r>
              <a:rPr lang="en-US" sz="2000" cap="all" dirty="0">
                <a:solidFill>
                  <a:srgbClr val="034EA0"/>
                </a:solidFill>
                <a:latin typeface="Helvetica" pitchFamily="2" charset="0"/>
              </a:rPr>
              <a:t>Leverages</a:t>
            </a:r>
            <a:r>
              <a:rPr lang="en-US" sz="2000" dirty="0">
                <a:latin typeface="Helvetica" pitchFamily="2" charset="0"/>
              </a:rPr>
              <a:t> Rice’s core strengths in </a:t>
            </a:r>
            <a:r>
              <a:rPr lang="en-US" sz="2000" b="1" dirty="0">
                <a:latin typeface="Helvetica" pitchFamily="2" charset="0"/>
              </a:rPr>
              <a:t>materials</a:t>
            </a:r>
            <a:r>
              <a:rPr lang="en-US" sz="2000" dirty="0">
                <a:latin typeface="Helvetica" pitchFamily="2" charset="0"/>
              </a:rPr>
              <a:t>, </a:t>
            </a:r>
            <a:r>
              <a:rPr lang="en-US" sz="2000" b="1" dirty="0">
                <a:latin typeface="Helvetica" pitchFamily="2" charset="0"/>
              </a:rPr>
              <a:t>additive manufacturing</a:t>
            </a:r>
            <a:r>
              <a:rPr lang="en-US" sz="2000" dirty="0">
                <a:latin typeface="Helvetica" pitchFamily="2" charset="0"/>
              </a:rPr>
              <a:t>, and </a:t>
            </a:r>
            <a:r>
              <a:rPr lang="en-US" sz="2000" b="1" dirty="0">
                <a:latin typeface="Helvetica" pitchFamily="2" charset="0"/>
              </a:rPr>
              <a:t>mechanics</a:t>
            </a:r>
            <a:r>
              <a:rPr lang="en-US" sz="2000" dirty="0">
                <a:latin typeface="Helvetica" pitchFamily="2" charset="0"/>
              </a:rPr>
              <a:t> </a:t>
            </a:r>
          </a:p>
          <a:p>
            <a:pPr indent="-219075">
              <a:lnSpc>
                <a:spcPct val="114000"/>
              </a:lnSpc>
              <a:spcBef>
                <a:spcPts val="1200"/>
              </a:spcBef>
            </a:pPr>
            <a:r>
              <a:rPr lang="en-US" sz="2000" cap="all" dirty="0">
                <a:solidFill>
                  <a:srgbClr val="034EA0"/>
                </a:solidFill>
                <a:latin typeface="Helvetica" pitchFamily="2" charset="0"/>
              </a:rPr>
              <a:t>Multidisciplinary capabilities</a:t>
            </a:r>
            <a:r>
              <a:rPr lang="en-US" sz="2000" dirty="0">
                <a:solidFill>
                  <a:srgbClr val="034EA0"/>
                </a:solidFill>
                <a:latin typeface="Helvetica" pitchFamily="2" charset="0"/>
              </a:rPr>
              <a:t>:  </a:t>
            </a:r>
            <a:r>
              <a:rPr lang="en-US" sz="2000" dirty="0">
                <a:latin typeface="Helvetica" pitchFamily="2" charset="0"/>
              </a:rPr>
              <a:t>brings together faculty and research staff from five Rice Engineering departments (and growing)</a:t>
            </a:r>
          </a:p>
          <a:p>
            <a:pPr indent="-219075">
              <a:lnSpc>
                <a:spcPct val="114000"/>
              </a:lnSpc>
              <a:spcBef>
                <a:spcPts val="1200"/>
              </a:spcBef>
            </a:pPr>
            <a:r>
              <a:rPr lang="en-US" sz="2000" cap="all" dirty="0">
                <a:solidFill>
                  <a:srgbClr val="034EA0"/>
                </a:solidFill>
                <a:latin typeface="Helvetica" pitchFamily="2" charset="0"/>
              </a:rPr>
              <a:t>Focused objective:  </a:t>
            </a:r>
            <a:r>
              <a:rPr lang="en-US" sz="2000" dirty="0">
                <a:latin typeface="Helvetica" pitchFamily="2" charset="0"/>
              </a:rPr>
              <a:t>uniquely integrated approach to design and optimization of materials and systems having components in relative motion</a:t>
            </a:r>
          </a:p>
          <a:p>
            <a:pPr indent="-219075">
              <a:lnSpc>
                <a:spcPct val="114000"/>
              </a:lnSpc>
              <a:spcBef>
                <a:spcPts val="1200"/>
              </a:spcBef>
            </a:pPr>
            <a:r>
              <a:rPr lang="en-US" sz="2000" cap="all" dirty="0">
                <a:solidFill>
                  <a:srgbClr val="034EA0"/>
                </a:solidFill>
                <a:latin typeface="Helvetica" pitchFamily="2" charset="0"/>
              </a:rPr>
              <a:t>Industry centered:  </a:t>
            </a:r>
            <a:r>
              <a:rPr lang="en-US" sz="2000" dirty="0">
                <a:latin typeface="Helvetica" pitchFamily="2" charset="0"/>
              </a:rPr>
              <a:t>AMPT Center research agenda is </a:t>
            </a:r>
            <a:r>
              <a:rPr lang="en-US" sz="2000" b="1" dirty="0">
                <a:latin typeface="Helvetica" pitchFamily="2" charset="0"/>
              </a:rPr>
              <a:t>driven by its industry members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65946D-413B-1742-ADDD-0DB8E6FCD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5AD4B-D2B8-DB47-A525-4AFCC6DA2D6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28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47A6F-DECB-F94F-95E2-5511BE847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623" y="1303056"/>
            <a:ext cx="10515600" cy="753736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034EA0"/>
                </a:solidFill>
                <a:latin typeface="Helvetica" pitchFamily="2" charset="0"/>
              </a:rPr>
              <a:t>AMPT Faculty and Research Staff </a:t>
            </a:r>
            <a:r>
              <a:rPr lang="en-US" sz="2400" dirty="0">
                <a:solidFill>
                  <a:srgbClr val="034EA0"/>
                </a:solidFill>
                <a:latin typeface="Helvetica" pitchFamily="2" charset="0"/>
              </a:rPr>
              <a:t>(partial roster)</a:t>
            </a:r>
          </a:p>
        </p:txBody>
      </p:sp>
      <p:pic>
        <p:nvPicPr>
          <p:cNvPr id="1036" name="Picture 30">
            <a:extLst>
              <a:ext uri="{FF2B5EF4-FFF2-40B4-BE49-F238E27FC236}">
                <a16:creationId xmlns:a16="http://schemas.microsoft.com/office/drawing/2014/main" id="{6B376A3F-B5C2-4B44-BADB-0D70ACF54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516" y="2011680"/>
            <a:ext cx="1006475" cy="100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35">
            <a:extLst>
              <a:ext uri="{FF2B5EF4-FFF2-40B4-BE49-F238E27FC236}">
                <a16:creationId xmlns:a16="http://schemas.microsoft.com/office/drawing/2014/main" id="{DC6FAE8A-68E8-044F-9AE5-A0F51A035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310" y="2011680"/>
            <a:ext cx="1014413" cy="100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39">
            <a:extLst>
              <a:ext uri="{FF2B5EF4-FFF2-40B4-BE49-F238E27FC236}">
                <a16:creationId xmlns:a16="http://schemas.microsoft.com/office/drawing/2014/main" id="{46B81D63-74F7-5E49-88E1-EF0D22A4D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70" y="2011680"/>
            <a:ext cx="1006475" cy="100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50">
            <a:extLst>
              <a:ext uri="{FF2B5EF4-FFF2-40B4-BE49-F238E27FC236}">
                <a16:creationId xmlns:a16="http://schemas.microsoft.com/office/drawing/2014/main" id="{31216B48-1B4E-1D4D-A1E8-EB76F44E4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430" y="4754880"/>
            <a:ext cx="1006475" cy="100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51">
            <a:extLst>
              <a:ext uri="{FF2B5EF4-FFF2-40B4-BE49-F238E27FC236}">
                <a16:creationId xmlns:a16="http://schemas.microsoft.com/office/drawing/2014/main" id="{2AFF8D7F-F326-FC45-BFB7-CC03F2EFE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630" y="3383280"/>
            <a:ext cx="1006475" cy="100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52">
            <a:extLst>
              <a:ext uri="{FF2B5EF4-FFF2-40B4-BE49-F238E27FC236}">
                <a16:creationId xmlns:a16="http://schemas.microsoft.com/office/drawing/2014/main" id="{C4AAA075-949C-2741-AE05-1E27BEE13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310" y="3383280"/>
            <a:ext cx="1006475" cy="100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40">
            <a:extLst>
              <a:ext uri="{FF2B5EF4-FFF2-40B4-BE49-F238E27FC236}">
                <a16:creationId xmlns:a16="http://schemas.microsoft.com/office/drawing/2014/main" id="{DB449369-BDE1-F34A-9C05-C6867BA42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8743" y="4754880"/>
            <a:ext cx="867814" cy="100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4">
            <a:extLst>
              <a:ext uri="{FF2B5EF4-FFF2-40B4-BE49-F238E27FC236}">
                <a16:creationId xmlns:a16="http://schemas.microsoft.com/office/drawing/2014/main" id="{E55F23AD-891C-1B48-8F58-7AF757D92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515" y="4754880"/>
            <a:ext cx="1006475" cy="100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16">
            <a:extLst>
              <a:ext uri="{FF2B5EF4-FFF2-40B4-BE49-F238E27FC236}">
                <a16:creationId xmlns:a16="http://schemas.microsoft.com/office/drawing/2014/main" id="{4C7D91AE-1586-ED4D-8C03-1119F49E2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10" y="4754880"/>
            <a:ext cx="850900" cy="100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34">
            <a:extLst>
              <a:ext uri="{FF2B5EF4-FFF2-40B4-BE49-F238E27FC236}">
                <a16:creationId xmlns:a16="http://schemas.microsoft.com/office/drawing/2014/main" id="{79D75C7C-458F-8A40-A094-246816410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630" y="2011680"/>
            <a:ext cx="1006475" cy="100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41">
            <a:extLst>
              <a:ext uri="{FF2B5EF4-FFF2-40B4-BE49-F238E27FC236}">
                <a16:creationId xmlns:a16="http://schemas.microsoft.com/office/drawing/2014/main" id="{DBED586F-CD45-BE4A-8A67-A4310B93B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70" y="3383280"/>
            <a:ext cx="1006475" cy="100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19">
            <a:extLst>
              <a:ext uri="{FF2B5EF4-FFF2-40B4-BE49-F238E27FC236}">
                <a16:creationId xmlns:a16="http://schemas.microsoft.com/office/drawing/2014/main" id="{AE088896-419D-1742-BF56-B46D16613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514" y="3335314"/>
            <a:ext cx="1006475" cy="100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80ABF77-CAE3-7847-9D26-7D8CB7920BA9}"/>
              </a:ext>
            </a:extLst>
          </p:cNvPr>
          <p:cNvSpPr/>
          <p:nvPr/>
        </p:nvSpPr>
        <p:spPr>
          <a:xfrm>
            <a:off x="1303910" y="2247487"/>
            <a:ext cx="1986914" cy="49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tabLst>
                <a:tab pos="2286000" algn="l"/>
                <a:tab pos="4572000" algn="l"/>
              </a:tabLst>
            </a:pPr>
            <a:r>
              <a:rPr lang="en-US" sz="1200" dirty="0">
                <a:latin typeface="Helvetica" pitchFamily="2" charset="0"/>
                <a:ea typeface="Times New Roman" panose="02020603050405020304" pitchFamily="18" charset="0"/>
              </a:rPr>
              <a:t>Matthew Brake, FASME</a:t>
            </a:r>
          </a:p>
          <a:p>
            <a:pPr>
              <a:lnSpc>
                <a:spcPct val="110000"/>
              </a:lnSpc>
              <a:tabLst>
                <a:tab pos="2286000" algn="l"/>
                <a:tab pos="4572000" algn="l"/>
              </a:tabLst>
            </a:pPr>
            <a:r>
              <a:rPr lang="en-US" sz="1200" dirty="0">
                <a:latin typeface="Helvetica" pitchFamily="2" charset="0"/>
                <a:ea typeface="Times New Roman" panose="02020603050405020304" pitchFamily="18" charset="0"/>
              </a:rPr>
              <a:t>Mechanical Engineering</a:t>
            </a:r>
            <a:endParaRPr lang="en-US" sz="1200" dirty="0">
              <a:latin typeface="Helvetica" pitchFamily="2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3415ADE-300B-0141-B3C3-E4E9E230A0EB}"/>
              </a:ext>
            </a:extLst>
          </p:cNvPr>
          <p:cNvSpPr/>
          <p:nvPr/>
        </p:nvSpPr>
        <p:spPr>
          <a:xfrm>
            <a:off x="1303910" y="3655683"/>
            <a:ext cx="1967899" cy="49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tabLst>
                <a:tab pos="2286000" algn="l"/>
                <a:tab pos="4572000" algn="l"/>
              </a:tabLst>
            </a:pPr>
            <a:r>
              <a:rPr lang="en-US" sz="1200" dirty="0">
                <a:latin typeface="Helvetica" pitchFamily="2" charset="0"/>
                <a:ea typeface="Times New Roman" panose="02020603050405020304" pitchFamily="18" charset="0"/>
              </a:rPr>
              <a:t>Nicholas Dunbar</a:t>
            </a:r>
          </a:p>
          <a:p>
            <a:pPr>
              <a:lnSpc>
                <a:spcPct val="110000"/>
              </a:lnSpc>
              <a:tabLst>
                <a:tab pos="2286000" algn="l"/>
                <a:tab pos="4572000" algn="l"/>
              </a:tabLst>
            </a:pPr>
            <a:r>
              <a:rPr lang="en-US" sz="1200" dirty="0">
                <a:latin typeface="Helvetica" pitchFamily="2" charset="0"/>
                <a:ea typeface="Times New Roman" panose="02020603050405020304" pitchFamily="18" charset="0"/>
              </a:rPr>
              <a:t>Mechanical Engineering</a:t>
            </a:r>
            <a:endParaRPr lang="en-US" sz="1200" dirty="0">
              <a:latin typeface="Helvetica" pitchFamily="2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30516FB-9EBF-404E-95FA-83CDE256EFAB}"/>
              </a:ext>
            </a:extLst>
          </p:cNvPr>
          <p:cNvSpPr/>
          <p:nvPr/>
        </p:nvSpPr>
        <p:spPr>
          <a:xfrm>
            <a:off x="1300300" y="4842618"/>
            <a:ext cx="2032991" cy="896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tabLst>
                <a:tab pos="2286000" algn="l"/>
                <a:tab pos="4572000" algn="l"/>
              </a:tabLst>
            </a:pPr>
            <a:r>
              <a:rPr lang="en-US" sz="1200" dirty="0">
                <a:latin typeface="Helvetica" pitchFamily="2" charset="0"/>
                <a:ea typeface="Times New Roman" panose="02020603050405020304" pitchFamily="18" charset="0"/>
              </a:rPr>
              <a:t>James Tour, NAI, FAAAS </a:t>
            </a:r>
          </a:p>
          <a:p>
            <a:pPr>
              <a:lnSpc>
                <a:spcPct val="110000"/>
              </a:lnSpc>
              <a:tabLst>
                <a:tab pos="2286000" algn="l"/>
                <a:tab pos="4572000" algn="l"/>
              </a:tabLst>
            </a:pPr>
            <a:r>
              <a:rPr lang="en-US" sz="1200" dirty="0">
                <a:latin typeface="Helvetica" pitchFamily="2" charset="0"/>
                <a:ea typeface="Times New Roman" panose="02020603050405020304" pitchFamily="18" charset="0"/>
              </a:rPr>
              <a:t>Chemistry / </a:t>
            </a:r>
          </a:p>
          <a:p>
            <a:pPr>
              <a:tabLst>
                <a:tab pos="2286000" algn="l"/>
                <a:tab pos="4572000" algn="l"/>
              </a:tabLst>
            </a:pPr>
            <a:r>
              <a:rPr lang="en-US" sz="1200" dirty="0">
                <a:latin typeface="Helvetica" pitchFamily="2" charset="0"/>
                <a:ea typeface="Times New Roman" panose="02020603050405020304" pitchFamily="18" charset="0"/>
              </a:rPr>
              <a:t>Materials Science &amp; </a:t>
            </a:r>
            <a:r>
              <a:rPr lang="en-US" sz="1200" dirty="0"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NanoEngineering</a:t>
            </a:r>
            <a:r>
              <a:rPr lang="en-US" sz="1200" dirty="0">
                <a:latin typeface="Helvetica" pitchFamily="2" charset="0"/>
              </a:rPr>
              <a:t>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6606182-10AE-F04C-A246-37AA8F01F9D2}"/>
              </a:ext>
            </a:extLst>
          </p:cNvPr>
          <p:cNvSpPr/>
          <p:nvPr/>
        </p:nvSpPr>
        <p:spPr>
          <a:xfrm>
            <a:off x="4503978" y="4934950"/>
            <a:ext cx="2200604" cy="6647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tabLst>
                <a:tab pos="2286000" algn="l"/>
                <a:tab pos="4572000" algn="l"/>
              </a:tabLst>
            </a:pPr>
            <a:r>
              <a:rPr lang="en-US" sz="1200" dirty="0">
                <a:latin typeface="Helvetica" pitchFamily="2" charset="0"/>
                <a:ea typeface="Times New Roman" panose="02020603050405020304" pitchFamily="18" charset="0"/>
              </a:rPr>
              <a:t>Ned Thomas, NAE, AAAS </a:t>
            </a:r>
          </a:p>
          <a:p>
            <a:pPr>
              <a:tabLst>
                <a:tab pos="2286000" algn="l"/>
                <a:tab pos="4572000" algn="l"/>
              </a:tabLst>
            </a:pPr>
            <a:r>
              <a:rPr lang="en-US" sz="1200" dirty="0">
                <a:latin typeface="Helvetica" pitchFamily="2" charset="0"/>
                <a:ea typeface="Times New Roman" panose="02020603050405020304" pitchFamily="18" charset="0"/>
              </a:rPr>
              <a:t>Materials Science &amp; </a:t>
            </a:r>
            <a:r>
              <a:rPr lang="en-US" sz="1200" dirty="0"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NanoEngineering</a:t>
            </a:r>
            <a:r>
              <a:rPr lang="en-US" sz="1200" dirty="0">
                <a:latin typeface="Helvetica" pitchFamily="2" charset="0"/>
              </a:rPr>
              <a:t>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51DF674-BC8A-564E-8798-D60CB44F2C89}"/>
              </a:ext>
            </a:extLst>
          </p:cNvPr>
          <p:cNvSpPr/>
          <p:nvPr/>
        </p:nvSpPr>
        <p:spPr>
          <a:xfrm>
            <a:off x="7704710" y="4842618"/>
            <a:ext cx="1548966" cy="849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tabLst>
                <a:tab pos="2286000" algn="l"/>
                <a:tab pos="4572000" algn="l"/>
              </a:tabLst>
            </a:pPr>
            <a:r>
              <a:rPr lang="en-US" sz="1200" dirty="0">
                <a:latin typeface="Helvetica" pitchFamily="2" charset="0"/>
                <a:ea typeface="Times New Roman" panose="02020603050405020304" pitchFamily="18" charset="0"/>
              </a:rPr>
              <a:t>Rafael Verduzco</a:t>
            </a:r>
          </a:p>
          <a:p>
            <a:pPr>
              <a:tabLst>
                <a:tab pos="2286000" algn="l"/>
                <a:tab pos="4572000" algn="l"/>
              </a:tabLst>
            </a:pPr>
            <a:r>
              <a:rPr lang="en-US" sz="1200" dirty="0">
                <a:latin typeface="Helvetica" pitchFamily="2" charset="0"/>
                <a:ea typeface="Times New Roman" panose="02020603050405020304" pitchFamily="18" charset="0"/>
              </a:rPr>
              <a:t>Chemical &amp; </a:t>
            </a:r>
          </a:p>
          <a:p>
            <a:pPr>
              <a:tabLst>
                <a:tab pos="2286000" algn="l"/>
                <a:tab pos="4572000" algn="l"/>
              </a:tabLst>
            </a:pPr>
            <a:r>
              <a:rPr lang="en-US" sz="1200" dirty="0"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Biomolecular</a:t>
            </a:r>
          </a:p>
          <a:p>
            <a:pPr>
              <a:tabLst>
                <a:tab pos="2286000" algn="l"/>
                <a:tab pos="4572000" algn="l"/>
              </a:tabLst>
            </a:pPr>
            <a:r>
              <a:rPr lang="en-US" sz="1200" dirty="0"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Engineering</a:t>
            </a:r>
            <a:r>
              <a:rPr lang="en-US" sz="1200" dirty="0">
                <a:latin typeface="Helvetica" pitchFamily="2" charset="0"/>
              </a:rPr>
              <a:t>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C994BAD-D577-4146-8FEA-D3AB77F16183}"/>
              </a:ext>
            </a:extLst>
          </p:cNvPr>
          <p:cNvSpPr/>
          <p:nvPr/>
        </p:nvSpPr>
        <p:spPr>
          <a:xfrm>
            <a:off x="10447910" y="4934949"/>
            <a:ext cx="1525015" cy="6647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tabLst>
                <a:tab pos="2286000" algn="l"/>
                <a:tab pos="4572000" algn="l"/>
              </a:tabLst>
            </a:pPr>
            <a:r>
              <a:rPr lang="en-US" sz="1200" dirty="0">
                <a:latin typeface="Helvetica" pitchFamily="2" charset="0"/>
                <a:ea typeface="Times New Roman" panose="02020603050405020304" pitchFamily="18" charset="0"/>
              </a:rPr>
              <a:t>Geoff Wehmeyer</a:t>
            </a:r>
          </a:p>
          <a:p>
            <a:pPr>
              <a:tabLst>
                <a:tab pos="2286000" algn="l"/>
                <a:tab pos="4572000" algn="l"/>
              </a:tabLst>
            </a:pPr>
            <a:r>
              <a:rPr lang="en-US" sz="1200" dirty="0">
                <a:latin typeface="Helvetica" pitchFamily="2" charset="0"/>
              </a:rPr>
              <a:t>Mechanical </a:t>
            </a:r>
          </a:p>
          <a:p>
            <a:pPr>
              <a:tabLst>
                <a:tab pos="2286000" algn="l"/>
                <a:tab pos="4572000" algn="l"/>
              </a:tabLst>
            </a:pPr>
            <a:r>
              <a:rPr lang="en-US" sz="1200" dirty="0">
                <a:latin typeface="Helvetica" pitchFamily="2" charset="0"/>
              </a:rPr>
              <a:t>Engineering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479E9FC-5A2D-194C-ADBC-3B0A28026BE3}"/>
              </a:ext>
            </a:extLst>
          </p:cNvPr>
          <p:cNvSpPr/>
          <p:nvPr/>
        </p:nvSpPr>
        <p:spPr>
          <a:xfrm>
            <a:off x="7704710" y="2191751"/>
            <a:ext cx="1548966" cy="6647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tabLst>
                <a:tab pos="2286000" algn="l"/>
                <a:tab pos="4572000" algn="l"/>
              </a:tabLst>
            </a:pPr>
            <a:r>
              <a:rPr lang="en-US" sz="1200" dirty="0">
                <a:latin typeface="Helvetica" pitchFamily="2" charset="0"/>
                <a:ea typeface="Times New Roman" panose="02020603050405020304" pitchFamily="18" charset="0"/>
              </a:rPr>
              <a:t>Fred Higgs, FASME</a:t>
            </a:r>
          </a:p>
          <a:p>
            <a:pPr>
              <a:tabLst>
                <a:tab pos="2286000" algn="l"/>
                <a:tab pos="4572000" algn="l"/>
              </a:tabLst>
            </a:pPr>
            <a:r>
              <a:rPr lang="en-US" sz="1200" dirty="0">
                <a:latin typeface="Helvetica" pitchFamily="2" charset="0"/>
                <a:ea typeface="Times New Roman" panose="02020603050405020304" pitchFamily="18" charset="0"/>
              </a:rPr>
              <a:t>Mechanical </a:t>
            </a:r>
          </a:p>
          <a:p>
            <a:pPr>
              <a:tabLst>
                <a:tab pos="2286000" algn="l"/>
                <a:tab pos="4572000" algn="l"/>
              </a:tabLst>
            </a:pPr>
            <a:r>
              <a:rPr lang="en-US" sz="1200" dirty="0">
                <a:latin typeface="Helvetica" pitchFamily="2" charset="0"/>
                <a:ea typeface="Times New Roman" panose="02020603050405020304" pitchFamily="18" charset="0"/>
              </a:rPr>
              <a:t>Engineering</a:t>
            </a:r>
            <a:endParaRPr lang="en-US" sz="1200" dirty="0">
              <a:latin typeface="Helvetica" pitchFamily="2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A46744B-061C-6A4F-84D4-F6C3CD5FB31B}"/>
              </a:ext>
            </a:extLst>
          </p:cNvPr>
          <p:cNvSpPr/>
          <p:nvPr/>
        </p:nvSpPr>
        <p:spPr>
          <a:xfrm>
            <a:off x="10447910" y="2191751"/>
            <a:ext cx="1641102" cy="6647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tabLst>
                <a:tab pos="2286000" algn="l"/>
                <a:tab pos="4572000" algn="l"/>
              </a:tabLst>
            </a:pPr>
            <a:r>
              <a:rPr lang="en-US" sz="1200" dirty="0">
                <a:latin typeface="Helvetica" pitchFamily="2" charset="0"/>
                <a:ea typeface="Times New Roman" panose="02020603050405020304" pitchFamily="18" charset="0"/>
              </a:rPr>
              <a:t>Prathamesh Desai</a:t>
            </a:r>
          </a:p>
          <a:p>
            <a:pPr>
              <a:tabLst>
                <a:tab pos="2286000" algn="l"/>
                <a:tab pos="4572000" algn="l"/>
              </a:tabLst>
            </a:pPr>
            <a:r>
              <a:rPr lang="en-US" sz="1200" dirty="0">
                <a:latin typeface="Helvetica" pitchFamily="2" charset="0"/>
                <a:ea typeface="Times New Roman" panose="02020603050405020304" pitchFamily="18" charset="0"/>
              </a:rPr>
              <a:t>Mechanical </a:t>
            </a:r>
          </a:p>
          <a:p>
            <a:pPr>
              <a:tabLst>
                <a:tab pos="2286000" algn="l"/>
                <a:tab pos="4572000" algn="l"/>
              </a:tabLst>
            </a:pPr>
            <a:r>
              <a:rPr lang="en-US" sz="1200" dirty="0">
                <a:latin typeface="Helvetica" pitchFamily="2" charset="0"/>
                <a:ea typeface="Times New Roman" panose="02020603050405020304" pitchFamily="18" charset="0"/>
              </a:rPr>
              <a:t>Engineering</a:t>
            </a:r>
            <a:endParaRPr lang="en-US" sz="1200" dirty="0">
              <a:latin typeface="Helvetica" pitchFamily="2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00BF9AF-5379-7C48-BE15-61F10BCB4B09}"/>
              </a:ext>
            </a:extLst>
          </p:cNvPr>
          <p:cNvSpPr/>
          <p:nvPr/>
        </p:nvSpPr>
        <p:spPr>
          <a:xfrm>
            <a:off x="10447910" y="3563351"/>
            <a:ext cx="1641102" cy="6647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tabLst>
                <a:tab pos="2286000" algn="l"/>
                <a:tab pos="4572000" algn="l"/>
              </a:tabLst>
            </a:pPr>
            <a:r>
              <a:rPr lang="en-US" sz="1200" dirty="0">
                <a:latin typeface="Helvetica" pitchFamily="2" charset="0"/>
                <a:ea typeface="Times New Roman" panose="02020603050405020304" pitchFamily="18" charset="0"/>
              </a:rPr>
              <a:t>Daniel J. Preston</a:t>
            </a:r>
          </a:p>
          <a:p>
            <a:pPr>
              <a:tabLst>
                <a:tab pos="2286000" algn="l"/>
                <a:tab pos="4572000" algn="l"/>
              </a:tabLst>
            </a:pPr>
            <a:r>
              <a:rPr lang="en-US" sz="1200" dirty="0">
                <a:latin typeface="Helvetica" pitchFamily="2" charset="0"/>
              </a:rPr>
              <a:t>Mechanical </a:t>
            </a:r>
          </a:p>
          <a:p>
            <a:pPr>
              <a:tabLst>
                <a:tab pos="2286000" algn="l"/>
                <a:tab pos="4572000" algn="l"/>
              </a:tabLst>
            </a:pPr>
            <a:r>
              <a:rPr lang="en-US" sz="1200" dirty="0">
                <a:latin typeface="Helvetica" pitchFamily="2" charset="0"/>
              </a:rPr>
              <a:t>Engineering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5C93B24-C926-0F4F-A7E8-7CE8377D5D72}"/>
              </a:ext>
            </a:extLst>
          </p:cNvPr>
          <p:cNvSpPr/>
          <p:nvPr/>
        </p:nvSpPr>
        <p:spPr>
          <a:xfrm>
            <a:off x="7704710" y="3655683"/>
            <a:ext cx="1548966" cy="49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tabLst>
                <a:tab pos="2286000" algn="l"/>
                <a:tab pos="4572000" algn="l"/>
              </a:tabLst>
            </a:pPr>
            <a:r>
              <a:rPr lang="en-US" sz="1200" dirty="0">
                <a:latin typeface="Helvetica" pitchFamily="2" charset="0"/>
                <a:ea typeface="Times New Roman" panose="02020603050405020304" pitchFamily="18" charset="0"/>
              </a:rPr>
              <a:t>Jordan Miller</a:t>
            </a:r>
          </a:p>
          <a:p>
            <a:pPr>
              <a:lnSpc>
                <a:spcPct val="110000"/>
              </a:lnSpc>
              <a:tabLst>
                <a:tab pos="2286000" algn="l"/>
                <a:tab pos="4572000" algn="l"/>
              </a:tabLst>
            </a:pPr>
            <a:r>
              <a:rPr lang="en-US" sz="1200" dirty="0">
                <a:latin typeface="Helvetica" pitchFamily="2" charset="0"/>
              </a:rPr>
              <a:t>Bioengineering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D8D7402-75F3-C34E-AA47-2C7230C97EDD}"/>
              </a:ext>
            </a:extLst>
          </p:cNvPr>
          <p:cNvSpPr/>
          <p:nvPr/>
        </p:nvSpPr>
        <p:spPr>
          <a:xfrm>
            <a:off x="4503978" y="3655683"/>
            <a:ext cx="2070970" cy="49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tabLst>
                <a:tab pos="2286000" algn="l"/>
                <a:tab pos="4572000" algn="l"/>
              </a:tabLst>
            </a:pPr>
            <a:r>
              <a:rPr lang="en-US" sz="1200" dirty="0">
                <a:latin typeface="Helvetica" pitchFamily="2" charset="0"/>
                <a:ea typeface="Times New Roman" panose="02020603050405020304" pitchFamily="18" charset="0"/>
              </a:rPr>
              <a:t>B.J. Fregly</a:t>
            </a:r>
          </a:p>
          <a:p>
            <a:pPr>
              <a:lnSpc>
                <a:spcPct val="110000"/>
              </a:lnSpc>
              <a:tabLst>
                <a:tab pos="2286000" algn="l"/>
                <a:tab pos="4572000" algn="l"/>
              </a:tabLst>
            </a:pPr>
            <a:r>
              <a:rPr lang="en-US" sz="1200" dirty="0">
                <a:latin typeface="Helvetica" pitchFamily="2" charset="0"/>
              </a:rPr>
              <a:t>Mechanical Engineering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5623168-9F13-C248-BEE5-EC9D54DCF0B2}"/>
              </a:ext>
            </a:extLst>
          </p:cNvPr>
          <p:cNvSpPr/>
          <p:nvPr/>
        </p:nvSpPr>
        <p:spPr>
          <a:xfrm>
            <a:off x="4503978" y="2191751"/>
            <a:ext cx="1997699" cy="6647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tabLst>
                <a:tab pos="2286000" algn="l"/>
                <a:tab pos="4572000" algn="l"/>
              </a:tabLst>
            </a:pPr>
            <a:r>
              <a:rPr lang="en-US" sz="1200" dirty="0">
                <a:latin typeface="Helvetica" pitchFamily="2" charset="0"/>
                <a:ea typeface="Times New Roman" panose="02020603050405020304" pitchFamily="18" charset="0"/>
              </a:rPr>
              <a:t>Zack Cordero</a:t>
            </a:r>
          </a:p>
          <a:p>
            <a:pPr>
              <a:tabLst>
                <a:tab pos="2286000" algn="l"/>
                <a:tab pos="4572000" algn="l"/>
              </a:tabLst>
            </a:pPr>
            <a:r>
              <a:rPr lang="en-US" sz="1200" dirty="0">
                <a:latin typeface="Helvetica" pitchFamily="2" charset="0"/>
                <a:ea typeface="Times New Roman" panose="02020603050405020304" pitchFamily="18" charset="0"/>
              </a:rPr>
              <a:t>Materials Science &amp; </a:t>
            </a:r>
            <a:r>
              <a:rPr lang="en-US" sz="1200" dirty="0"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NanoEngineering</a:t>
            </a:r>
            <a:r>
              <a:rPr lang="en-US" sz="1200" dirty="0">
                <a:latin typeface="Helvetica" pitchFamily="2" charset="0"/>
              </a:rPr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F7FBB4-20B2-0143-9F1B-C80E74183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5AD4B-D2B8-DB47-A525-4AFCC6DA2D6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53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2045D-14B9-F647-A5C2-403F435E0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083" y="12266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034EA0"/>
                </a:solidFill>
                <a:latin typeface="Helvetica" pitchFamily="2" charset="0"/>
              </a:rPr>
              <a:t>Basics of AMPT Membership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7BD7D5-19CB-9943-A7E5-52BCF30938BA}"/>
              </a:ext>
            </a:extLst>
          </p:cNvPr>
          <p:cNvSpPr txBox="1"/>
          <p:nvPr/>
        </p:nvSpPr>
        <p:spPr>
          <a:xfrm>
            <a:off x="2006930" y="2492497"/>
            <a:ext cx="6752455" cy="3263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latin typeface="Helvetica" pitchFamily="2" charset="0"/>
              </a:rPr>
              <a:t>Seat on AMPT Center Advisory Board</a:t>
            </a:r>
          </a:p>
          <a:p>
            <a:pPr marL="342900" indent="-342900" fontAlgn="base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latin typeface="Helvetica" pitchFamily="2" charset="0"/>
              </a:rPr>
              <a:t>Participation in Annual Symposium</a:t>
            </a:r>
          </a:p>
          <a:p>
            <a:pPr marL="342900" indent="-342900" fontAlgn="base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latin typeface="Helvetica" pitchFamily="2" charset="0"/>
              </a:rPr>
              <a:t>Access to Rice faculty and students</a:t>
            </a:r>
          </a:p>
          <a:p>
            <a:pPr marL="342900" indent="-342900" fontAlgn="base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latin typeface="Helvetica" pitchFamily="2" charset="0"/>
              </a:rPr>
              <a:t>Short courses and training on AMPT instruments</a:t>
            </a:r>
          </a:p>
          <a:p>
            <a:pPr fontAlgn="base">
              <a:lnSpc>
                <a:spcPct val="114000"/>
              </a:lnSpc>
            </a:pPr>
            <a:r>
              <a:rPr lang="en-US" sz="2600" dirty="0">
                <a:latin typeface="Helvetica" pitchFamily="2" charset="0"/>
              </a:rPr>
              <a:t> </a:t>
            </a:r>
          </a:p>
          <a:p>
            <a:pPr marL="342900" indent="-342900" fontAlgn="base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rgbClr val="034EA0"/>
                </a:solidFill>
                <a:latin typeface="Helvetica" pitchFamily="2" charset="0"/>
              </a:rPr>
              <a:t>Direction of research projects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283B1E-4AFA-4E48-93A0-020DD013EDE1}"/>
              </a:ext>
            </a:extLst>
          </p:cNvPr>
          <p:cNvSpPr txBox="1"/>
          <p:nvPr/>
        </p:nvSpPr>
        <p:spPr>
          <a:xfrm>
            <a:off x="9106207" y="2753754"/>
            <a:ext cx="21466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2400" dirty="0">
                <a:latin typeface="Helvetica" pitchFamily="2" charset="0"/>
              </a:rPr>
              <a:t>Associate,</a:t>
            </a:r>
          </a:p>
          <a:p>
            <a:pPr fontAlgn="base"/>
            <a:r>
              <a:rPr lang="en-US" sz="2400" dirty="0">
                <a:latin typeface="Helvetica" pitchFamily="2" charset="0"/>
              </a:rPr>
              <a:t>Standard &amp;  </a:t>
            </a:r>
          </a:p>
          <a:p>
            <a:pPr fontAlgn="base"/>
            <a:r>
              <a:rPr lang="en-US" sz="2400" dirty="0">
                <a:latin typeface="Helvetica" pitchFamily="2" charset="0"/>
              </a:rPr>
              <a:t>Executive Members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756288-7B8D-5F40-A373-A8A13E1F6DF9}"/>
              </a:ext>
            </a:extLst>
          </p:cNvPr>
          <p:cNvSpPr txBox="1"/>
          <p:nvPr/>
        </p:nvSpPr>
        <p:spPr>
          <a:xfrm>
            <a:off x="9058412" y="5000406"/>
            <a:ext cx="21466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2400" b="1" dirty="0">
                <a:solidFill>
                  <a:srgbClr val="034EA0"/>
                </a:solidFill>
                <a:latin typeface="Helvetica" pitchFamily="2" charset="0"/>
              </a:rPr>
              <a:t>Standard &amp; </a:t>
            </a:r>
          </a:p>
          <a:p>
            <a:pPr fontAlgn="base"/>
            <a:r>
              <a:rPr lang="en-US" sz="2400" b="1" dirty="0">
                <a:solidFill>
                  <a:srgbClr val="034EA0"/>
                </a:solidFill>
                <a:latin typeface="Helvetica" pitchFamily="2" charset="0"/>
              </a:rPr>
              <a:t>Executive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820AD30-A676-B643-900B-44537FFED3E0}"/>
              </a:ext>
            </a:extLst>
          </p:cNvPr>
          <p:cNvCxnSpPr>
            <a:cxnSpLocks/>
          </p:cNvCxnSpPr>
          <p:nvPr/>
        </p:nvCxnSpPr>
        <p:spPr>
          <a:xfrm flipH="1">
            <a:off x="8829113" y="2552181"/>
            <a:ext cx="1" cy="1984193"/>
          </a:xfrm>
          <a:prstGeom prst="line">
            <a:avLst/>
          </a:prstGeom>
          <a:ln w="25400" cap="sq">
            <a:headEnd type="diamond" w="lg" len="med"/>
            <a:tailEnd type="diamond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01F04F8-D4BE-5E4B-9879-45B6E1DF6FA0}"/>
              </a:ext>
            </a:extLst>
          </p:cNvPr>
          <p:cNvCxnSpPr>
            <a:cxnSpLocks/>
          </p:cNvCxnSpPr>
          <p:nvPr/>
        </p:nvCxnSpPr>
        <p:spPr>
          <a:xfrm>
            <a:off x="8824700" y="4899939"/>
            <a:ext cx="0" cy="1034980"/>
          </a:xfrm>
          <a:prstGeom prst="line">
            <a:avLst/>
          </a:prstGeom>
          <a:ln w="25400">
            <a:solidFill>
              <a:schemeClr val="tx1"/>
            </a:solidFill>
            <a:headEnd type="diamond" w="lg" len="med"/>
            <a:tailEnd type="diamond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6C48FE-12C7-F140-A11F-9FDF2A605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5AD4B-D2B8-DB47-A525-4AFCC6DA2D6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97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8004FB4-A397-2241-AC20-CDC9BC93CC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5434" y="2771869"/>
            <a:ext cx="6968368" cy="2232139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2400" dirty="0">
                <a:latin typeface="Helvetica" pitchFamily="2" charset="0"/>
              </a:rPr>
              <a:t>George Webb, AMPT Center Industry Liaison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2400" dirty="0">
                <a:latin typeface="Helvetica" pitchFamily="2" charset="0"/>
              </a:rPr>
              <a:t>Rice University – MS 363</a:t>
            </a:r>
            <a:br>
              <a:rPr lang="en-US" sz="2400" dirty="0">
                <a:latin typeface="Helvetica" pitchFamily="2" charset="0"/>
              </a:rPr>
            </a:br>
            <a:r>
              <a:rPr lang="en-US" sz="2400" dirty="0">
                <a:latin typeface="Helvetica" pitchFamily="2" charset="0"/>
              </a:rPr>
              <a:t>6100 Main Street, Houston, TX 77005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2400" dirty="0">
                <a:latin typeface="Helvetica" pitchFamily="2" charset="0"/>
              </a:rPr>
              <a:t>(713) 348-2704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2400" dirty="0">
                <a:latin typeface="Helvetica" pitchFamily="2" charset="0"/>
              </a:rPr>
              <a:t>gwebb@rice.edu</a:t>
            </a:r>
          </a:p>
          <a:p>
            <a:pPr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Ø"/>
            </a:pPr>
            <a:endParaRPr lang="en-US" sz="3600" dirty="0">
              <a:latin typeface="Helvetica" pitchFamily="2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B08D6B5-2A8B-7940-BBA5-36A8C89B61D7}"/>
              </a:ext>
            </a:extLst>
          </p:cNvPr>
          <p:cNvSpPr txBox="1">
            <a:spLocks/>
          </p:cNvSpPr>
          <p:nvPr/>
        </p:nvSpPr>
        <p:spPr>
          <a:xfrm>
            <a:off x="647623" y="1479518"/>
            <a:ext cx="10515600" cy="753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034EA0"/>
                </a:solidFill>
                <a:latin typeface="Helvetica" pitchFamily="2" charset="0"/>
              </a:rPr>
              <a:t>Questions?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758628-6917-994A-9960-30B58508AA46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949" y="2771869"/>
            <a:ext cx="1828800" cy="228600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0E65C2-829F-7A41-91A1-6719A0833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5AD4B-D2B8-DB47-A525-4AFCC6DA2D6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39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604</TotalTime>
  <Words>240</Words>
  <Application>Microsoft Macintosh PowerPoint</Application>
  <PresentationFormat>Widescreen</PresentationFormat>
  <Paragraphs>60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Arial</vt:lpstr>
      <vt:lpstr>Calibri</vt:lpstr>
      <vt:lpstr>Helvetica</vt:lpstr>
      <vt:lpstr>Times New Roman</vt:lpstr>
      <vt:lpstr>Wingdings</vt:lpstr>
      <vt:lpstr>Office Theme</vt:lpstr>
      <vt:lpstr>PowerPoint Presentation</vt:lpstr>
      <vt:lpstr>PowerPoint Presentation</vt:lpstr>
      <vt:lpstr>AMPT Faculty and Research Staff (partial roster)</vt:lpstr>
      <vt:lpstr>Basics of AMPT Membership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79</cp:revision>
  <cp:lastPrinted>2019-11-20T23:04:20Z</cp:lastPrinted>
  <dcterms:created xsi:type="dcterms:W3CDTF">2019-08-13T22:13:53Z</dcterms:created>
  <dcterms:modified xsi:type="dcterms:W3CDTF">2021-01-14T03:53:16Z</dcterms:modified>
</cp:coreProperties>
</file>